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2" r:id="rId4"/>
    <p:sldId id="277" r:id="rId5"/>
    <p:sldId id="276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01B60-287C-4459-9A9C-6361D5CF0A73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5CA51-4DC4-438C-9F6D-9D56D1FA8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637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5CA51-4DC4-438C-9F6D-9D56D1FA82B6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827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BDA7B3-960F-47F0-ADC5-ABD6FEBBA02C}" type="datetimeFigureOut">
              <a:rPr lang="hu-HU" smtClean="0"/>
              <a:t>2017.12.01.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0563B7-50CD-43F9-A965-D28C3609E2E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u/url?sa=i&amp;rct=j&amp;q=&amp;esrc=s&amp;source=images&amp;cd=&amp;cad=rja&amp;uact=8&amp;ved=0ahUKEwih46DexaDXAhXM_qQKHRjbADEQjRwIBw&amp;url=http://5.kerulet.ittlakunk.hu/holmi/uzletek/la-pescheria-tengeri-halbolt&amp;psig=AOvVaw1phiXot6FkoJjlkVjROduL&amp;ust=1509734579951749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hu/url?sa=i&amp;rct=j&amp;q=&amp;esrc=s&amp;source=images&amp;cd=&amp;cad=rja&amp;uact=8&amp;ved=0ahUKEwiy7oK7xKDXAhVP16QKHc6lDVwQjRwIBw&amp;url=http://nogradhont.hu/haltermelok-legkeresettebb-ponty-egyre-nepszerubbek-konyhakesz-halfilek&amp;psig=AOvVaw3m2vDa2FQxfw8UpJy5lYJK&amp;ust=15097342171920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hu/url?sa=i&amp;rct=j&amp;q=&amp;esrc=s&amp;source=images&amp;cd=&amp;cad=rja&amp;uact=8&amp;ved=0ahUKEwiwuJ2mxqDXAhWNDuwKHRiXDrgQjRwIBw&amp;url=https://hu.stockfresh.com/image/663728/diet-surimi-with-rice-and-vegetable&amp;psig=AOvVaw1T7hEI2GrscZZF_UuVFcWy&amp;ust=1509734717171804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hu/url?sa=i&amp;rct=j&amp;q=&amp;esrc=s&amp;source=images&amp;cd=&amp;ved=0ahUKEwjK2Kj3xKDXAhWLjKQKHejDDRAQjRwIBw&amp;url=http://www.eletforma.hu/hirek/eleg-legyen-a-halmutyibol/&amp;psig=AOvVaw09tph-TfcEgulYKhPbYPsR&amp;ust=1509734322791958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Minőségi Magyar Hal tanúsító védjegy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Lengyel Péter</a:t>
            </a:r>
          </a:p>
          <a:p>
            <a:r>
              <a:rPr lang="hu-HU" dirty="0" smtClean="0"/>
              <a:t>Földművelésügyi Minisztérium</a:t>
            </a:r>
          </a:p>
          <a:p>
            <a:r>
              <a:rPr lang="hu-HU" dirty="0" smtClean="0"/>
              <a:t>Horgászati és Halgazdálkodási Főosztály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07704" y="6310092"/>
            <a:ext cx="578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MA-HAL közgyűlés, Budapest, 2017. december 1.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432"/>
            <a:ext cx="2023009" cy="13681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9659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Tanúsítás folyamata 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395536" y="1481305"/>
            <a:ext cx="2071702" cy="64294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Pályázó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342296" y="1302710"/>
            <a:ext cx="3429024" cy="100013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Védjegyiroda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(MA-HAL)</a:t>
            </a:r>
            <a:endParaRPr lang="hu-H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4655626" y="3814396"/>
            <a:ext cx="3429024" cy="7858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Védjegybizottság</a:t>
            </a:r>
            <a:endParaRPr lang="hu-H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Egyenes összekötő nyíllal 6"/>
          <p:cNvCxnSpPr>
            <a:stCxn id="8" idx="6"/>
            <a:endCxn id="9" idx="1"/>
          </p:cNvCxnSpPr>
          <p:nvPr/>
        </p:nvCxnSpPr>
        <p:spPr>
          <a:xfrm>
            <a:off x="2467238" y="1802776"/>
            <a:ext cx="187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806738" y="1480082"/>
            <a:ext cx="1067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1.</a:t>
            </a:r>
            <a:r>
              <a:rPr lang="hu-HU" sz="1200" dirty="0" smtClean="0"/>
              <a:t> benyújtja</a:t>
            </a:r>
            <a:endParaRPr lang="hu-HU" sz="12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3312166" y="2638645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2. </a:t>
            </a:r>
            <a:r>
              <a:rPr lang="hu-HU" sz="1200" dirty="0" smtClean="0"/>
              <a:t>megbízza</a:t>
            </a:r>
            <a:endParaRPr lang="hu-HU" sz="1200" dirty="0"/>
          </a:p>
        </p:txBody>
      </p:sp>
      <p:sp>
        <p:nvSpPr>
          <p:cNvPr id="23" name="Lekerekített téglalap 22"/>
          <p:cNvSpPr/>
          <p:nvPr/>
        </p:nvSpPr>
        <p:spPr>
          <a:xfrm>
            <a:off x="288379" y="3356422"/>
            <a:ext cx="2286016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Auditorok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Egyenes összekötő nyíllal 23"/>
          <p:cNvCxnSpPr>
            <a:stCxn id="9" idx="2"/>
            <a:endCxn id="23" idx="3"/>
          </p:cNvCxnSpPr>
          <p:nvPr/>
        </p:nvCxnSpPr>
        <p:spPr>
          <a:xfrm flipH="1">
            <a:off x="2574395" y="2302842"/>
            <a:ext cx="3482413" cy="1375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stCxn id="23" idx="0"/>
            <a:endCxn id="8" idx="4"/>
          </p:cNvCxnSpPr>
          <p:nvPr/>
        </p:nvCxnSpPr>
        <p:spPr>
          <a:xfrm flipV="1">
            <a:off x="1431387" y="2124247"/>
            <a:ext cx="0" cy="123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1466946" y="2655412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3. </a:t>
            </a:r>
            <a:r>
              <a:rPr lang="hu-HU" sz="1200" dirty="0" smtClean="0"/>
              <a:t>ellenőrzik</a:t>
            </a:r>
            <a:endParaRPr lang="hu-HU" sz="1200" dirty="0"/>
          </a:p>
        </p:txBody>
      </p:sp>
      <p:cxnSp>
        <p:nvCxnSpPr>
          <p:cNvPr id="26" name="Egyenes összekötő nyíllal 25"/>
          <p:cNvCxnSpPr/>
          <p:nvPr/>
        </p:nvCxnSpPr>
        <p:spPr>
          <a:xfrm>
            <a:off x="6436359" y="2302842"/>
            <a:ext cx="0" cy="1511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3867560" y="3356422"/>
            <a:ext cx="17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4. </a:t>
            </a:r>
            <a:r>
              <a:rPr lang="hu-HU" sz="1200" dirty="0"/>
              <a:t>j</a:t>
            </a:r>
            <a:r>
              <a:rPr lang="hu-HU" sz="1200" dirty="0" smtClean="0"/>
              <a:t>avaslatot tesznek</a:t>
            </a:r>
            <a:endParaRPr lang="hu-HU" sz="12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798839" y="4725144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5. </a:t>
            </a:r>
            <a:r>
              <a:rPr lang="hu-HU" sz="1200" dirty="0" smtClean="0"/>
              <a:t>döntést hoz</a:t>
            </a:r>
            <a:endParaRPr lang="hu-HU" sz="1200" dirty="0"/>
          </a:p>
        </p:txBody>
      </p:sp>
      <p:cxnSp>
        <p:nvCxnSpPr>
          <p:cNvPr id="29" name="Egyenes összekötő nyíllal 28"/>
          <p:cNvCxnSpPr/>
          <p:nvPr/>
        </p:nvCxnSpPr>
        <p:spPr>
          <a:xfrm flipH="1">
            <a:off x="2267744" y="1988840"/>
            <a:ext cx="2057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2568212" y="2025843"/>
            <a:ext cx="1487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6.</a:t>
            </a:r>
            <a:r>
              <a:rPr lang="hu-HU" sz="1200" dirty="0" smtClean="0"/>
              <a:t> szerződést köt</a:t>
            </a:r>
            <a:endParaRPr lang="hu-HU" sz="1200" dirty="0"/>
          </a:p>
        </p:txBody>
      </p:sp>
      <p:cxnSp>
        <p:nvCxnSpPr>
          <p:cNvPr id="25" name="Egyenes összekötő nyíllal 24"/>
          <p:cNvCxnSpPr/>
          <p:nvPr/>
        </p:nvCxnSpPr>
        <p:spPr>
          <a:xfrm flipV="1">
            <a:off x="2581354" y="2302842"/>
            <a:ext cx="3862854" cy="1511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4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Termelés a jogszabályi előírások betartásával.</a:t>
            </a:r>
          </a:p>
          <a:p>
            <a:r>
              <a:rPr lang="hu-HU" dirty="0"/>
              <a:t>NÉBIH 5 éven belül nem szabott ki bírságot élelmiszerbiztonsággal kapcsolatos szabálysértés miatt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halak keltetése és nevelése Magyarországon történt, ugyanazon a telephelyen.</a:t>
            </a:r>
            <a:endParaRPr lang="hu-HU" dirty="0"/>
          </a:p>
          <a:p>
            <a:r>
              <a:rPr lang="hu-HU" dirty="0" smtClean="0"/>
              <a:t>Biztosított a védjegyes </a:t>
            </a:r>
            <a:r>
              <a:rPr lang="hu-HU" dirty="0"/>
              <a:t>és nem védjegyes halak </a:t>
            </a:r>
            <a:r>
              <a:rPr lang="hu-HU" dirty="0" smtClean="0"/>
              <a:t>elkülönítése.</a:t>
            </a:r>
            <a:endParaRPr lang="hu-HU" dirty="0"/>
          </a:p>
          <a:p>
            <a:r>
              <a:rPr lang="hu-HU" dirty="0" smtClean="0"/>
              <a:t>Ha az adott halfajnál van elismert fajta v. hibrid, csak ez részesülhet védjegyoltalomban.</a:t>
            </a:r>
          </a:p>
          <a:p>
            <a:r>
              <a:rPr lang="hu-HU" dirty="0" err="1" smtClean="0"/>
              <a:t>GMO-tartalmú</a:t>
            </a:r>
            <a:r>
              <a:rPr lang="hu-HU" dirty="0" smtClean="0"/>
              <a:t> takarmányok, hormonok, </a:t>
            </a:r>
            <a:r>
              <a:rPr lang="hu-HU" dirty="0"/>
              <a:t>hormonhatású hozamfokozók, humángyógyászatban használatos </a:t>
            </a:r>
            <a:r>
              <a:rPr lang="hu-HU" dirty="0" smtClean="0"/>
              <a:t>antibiotikumok használatának tilalma.</a:t>
            </a:r>
          </a:p>
          <a:p>
            <a:r>
              <a:rPr lang="hu-HU" dirty="0" smtClean="0"/>
              <a:t>A halakat az értékesítés előtt 48 óráig nem takarmányozták.</a:t>
            </a:r>
          </a:p>
          <a:p>
            <a:r>
              <a:rPr lang="hu-HU" dirty="0" err="1" smtClean="0"/>
              <a:t>Termékvisszahívási</a:t>
            </a:r>
            <a:r>
              <a:rPr lang="hu-HU" dirty="0" smtClean="0"/>
              <a:t> program működtetése a nem megfelelő termékek forgalomból való kivonására.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Követelmények - termelők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3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Küllemi vizsgálat: frissesség; betegségek és látható paraziták hiánya.</a:t>
            </a:r>
          </a:p>
          <a:p>
            <a:r>
              <a:rPr lang="hu-HU" dirty="0" smtClean="0"/>
              <a:t>Meghatározott mérettartomány (ponty: 1,5-3,5 kg, afrikai harcsa: 1,5-3,0 kg, süllő: 1,0-2,5 kg, pisztráng: 0,25-0,60 kg).</a:t>
            </a:r>
          </a:p>
          <a:p>
            <a:r>
              <a:rPr lang="hu-HU" dirty="0" smtClean="0"/>
              <a:t>Maximális zsírtartalom (</a:t>
            </a:r>
            <a:r>
              <a:rPr lang="hu-HU" dirty="0"/>
              <a:t>ponty: </a:t>
            </a:r>
            <a:r>
              <a:rPr lang="hu-HU" dirty="0" smtClean="0"/>
              <a:t>10%, </a:t>
            </a:r>
            <a:r>
              <a:rPr lang="hu-HU" dirty="0"/>
              <a:t>afrikai harcsa: </a:t>
            </a:r>
            <a:r>
              <a:rPr lang="hu-HU" dirty="0" smtClean="0"/>
              <a:t>0,5%, </a:t>
            </a:r>
            <a:r>
              <a:rPr lang="hu-HU" dirty="0"/>
              <a:t>süllő: </a:t>
            </a:r>
            <a:r>
              <a:rPr lang="hu-HU" dirty="0" smtClean="0"/>
              <a:t>1%, </a:t>
            </a:r>
            <a:r>
              <a:rPr lang="hu-HU" dirty="0"/>
              <a:t>pisztráng: </a:t>
            </a:r>
            <a:r>
              <a:rPr lang="hu-HU" dirty="0" smtClean="0"/>
              <a:t>3%)</a:t>
            </a:r>
          </a:p>
          <a:p>
            <a:r>
              <a:rPr lang="hu-HU" dirty="0" smtClean="0"/>
              <a:t>Érzékszervi vizsgálat: mellékízmentesség, kifogástalan minőség vagy alig észlelhető hiányosságok mellett közel teljes élvezeti érték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Követelmények – élő és hűtött egész hal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75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jogszabályi előírások betartása az üzemelés során.</a:t>
            </a:r>
          </a:p>
          <a:p>
            <a:r>
              <a:rPr lang="hu-HU" dirty="0"/>
              <a:t>NÉBIH 5 éven belül nem szabott ki bírságot élelmiszerbiztonsággal kapcsolatos szabálysértés miatt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halak feldolgozása és csomagolása Magyarországon történt.</a:t>
            </a:r>
            <a:endParaRPr lang="hu-HU" dirty="0"/>
          </a:p>
          <a:p>
            <a:r>
              <a:rPr lang="hu-HU" dirty="0" smtClean="0"/>
              <a:t>A feldolgozás alapanyaga MMH védjeggyel védett, és egy terméken belül nem fordul elő védjegyes és nem védjegyes hal.</a:t>
            </a:r>
          </a:p>
          <a:p>
            <a:r>
              <a:rPr lang="hu-HU" dirty="0" smtClean="0"/>
              <a:t>Biztosított a védjegyes </a:t>
            </a:r>
            <a:r>
              <a:rPr lang="hu-HU" dirty="0"/>
              <a:t>és nem védjegyes halak </a:t>
            </a:r>
            <a:r>
              <a:rPr lang="hu-HU" dirty="0" smtClean="0"/>
              <a:t>elkülönítése a szállítás, tárolás és feldolgozás során.</a:t>
            </a:r>
            <a:endParaRPr lang="hu-HU" dirty="0"/>
          </a:p>
          <a:p>
            <a:r>
              <a:rPr lang="hu-HU" dirty="0" err="1" smtClean="0"/>
              <a:t>Termékvisszahívási</a:t>
            </a:r>
            <a:r>
              <a:rPr lang="hu-HU" dirty="0" smtClean="0"/>
              <a:t> program működtetése a nem megfelelő termékek forgalomból való kivonására.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Követelmények - feldolgozók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6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jogszabályi előírások betartása az üzemelés során.</a:t>
            </a:r>
          </a:p>
          <a:p>
            <a:r>
              <a:rPr lang="hu-HU" dirty="0"/>
              <a:t>NÉBIH 5 éven belül nem szabott ki bírságot élelmiszerbiztonsággal kapcsolatos szabálysértés miatt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forgalmazott hal beszerzése MMH védjegy használatára jogosult beszállítótól történik, és maga is MMH védjeggyel védett.</a:t>
            </a:r>
          </a:p>
          <a:p>
            <a:r>
              <a:rPr lang="hu-HU" dirty="0" smtClean="0"/>
              <a:t>Biztosított a védjegyes </a:t>
            </a:r>
            <a:r>
              <a:rPr lang="hu-HU" dirty="0"/>
              <a:t>és nem védjegyes halak </a:t>
            </a:r>
            <a:r>
              <a:rPr lang="hu-HU" dirty="0" smtClean="0"/>
              <a:t>elkülönítése a szállítás, tárolás és forgalmazás során.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Követelmények - kereskedők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89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jogszabályi előírások betartása az üzemelés során.</a:t>
            </a:r>
          </a:p>
          <a:p>
            <a:r>
              <a:rPr lang="hu-HU" dirty="0"/>
              <a:t>NÉBIH 5 éven belül nem szabott ki bírságot élelmiszerbiztonsággal kapcsolatos szabálysértés miatt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forgalmazott hal beszerzése MMH védjegy használatára jogosult beszállítótól történik, és maga is MMH védjeggyel védett.</a:t>
            </a:r>
          </a:p>
          <a:p>
            <a:r>
              <a:rPr lang="hu-HU" dirty="0" smtClean="0"/>
              <a:t>Biztosított a védjegyes </a:t>
            </a:r>
            <a:r>
              <a:rPr lang="hu-HU" dirty="0"/>
              <a:t>és nem védjegyes halak </a:t>
            </a:r>
            <a:r>
              <a:rPr lang="hu-HU" dirty="0" smtClean="0"/>
              <a:t>elkülönítése a szállítás, tárolás és elkészítés során.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Követelmények - vendéglátók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10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Cél:</a:t>
            </a:r>
            <a:r>
              <a:rPr lang="hu-HU" dirty="0" smtClean="0"/>
              <a:t> Legyen olcsó de önfenntartó</a:t>
            </a:r>
          </a:p>
          <a:p>
            <a:endParaRPr lang="hu-HU" dirty="0" smtClean="0"/>
          </a:p>
          <a:p>
            <a:r>
              <a:rPr lang="hu-HU" dirty="0" smtClean="0"/>
              <a:t>Költség összetevői:</a:t>
            </a:r>
          </a:p>
          <a:p>
            <a:pPr lvl="1"/>
            <a:r>
              <a:rPr lang="hu-HU" dirty="0" smtClean="0"/>
              <a:t>belépési díj, védjegyhasználati díj (Védjegyiroda)</a:t>
            </a:r>
          </a:p>
          <a:p>
            <a:pPr lvl="1"/>
            <a:r>
              <a:rPr lang="hu-HU" dirty="0" smtClean="0"/>
              <a:t>minősítő és ellenőrző auditok, labor- és érzékszervi vizsgálatok díja (</a:t>
            </a:r>
            <a:r>
              <a:rPr lang="hu-HU" dirty="0" err="1" smtClean="0"/>
              <a:t>auditorok</a:t>
            </a:r>
            <a:r>
              <a:rPr lang="hu-HU" dirty="0" smtClean="0"/>
              <a:t>, akkreditált labor).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Nagyságrendileg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belépési </a:t>
            </a:r>
            <a:r>
              <a:rPr lang="hu-HU" dirty="0" smtClean="0"/>
              <a:t>díj, védjegyhasználati díj: kb. 100 </a:t>
            </a:r>
            <a:r>
              <a:rPr lang="hu-HU" dirty="0" err="1" smtClean="0"/>
              <a:t>eFt</a:t>
            </a:r>
            <a:endParaRPr lang="hu-HU" dirty="0"/>
          </a:p>
          <a:p>
            <a:pPr lvl="1"/>
            <a:r>
              <a:rPr lang="hu-HU" dirty="0" err="1" smtClean="0"/>
              <a:t>auditori</a:t>
            </a:r>
            <a:r>
              <a:rPr lang="hu-HU" dirty="0" smtClean="0"/>
              <a:t> díj: kb. 150 </a:t>
            </a:r>
            <a:r>
              <a:rPr lang="hu-HU" dirty="0" err="1" smtClean="0"/>
              <a:t>eFt</a:t>
            </a:r>
            <a:r>
              <a:rPr lang="hu-HU" dirty="0" smtClean="0"/>
              <a:t> + útiköltség</a:t>
            </a:r>
          </a:p>
          <a:p>
            <a:pPr lvl="1"/>
            <a:r>
              <a:rPr lang="hu-HU" dirty="0" smtClean="0"/>
              <a:t>labor- </a:t>
            </a:r>
            <a:r>
              <a:rPr lang="hu-HU" dirty="0"/>
              <a:t>és érzékszervi </a:t>
            </a:r>
            <a:r>
              <a:rPr lang="hu-HU" dirty="0" smtClean="0"/>
              <a:t>vizsgálatok: kb. 10 </a:t>
            </a:r>
            <a:r>
              <a:rPr lang="hu-HU" dirty="0" err="1" smtClean="0"/>
              <a:t>eFt</a:t>
            </a:r>
            <a:r>
              <a:rPr lang="hu-HU" dirty="0" smtClean="0"/>
              <a:t>)</a:t>
            </a:r>
            <a:endParaRPr lang="hu-HU" dirty="0"/>
          </a:p>
          <a:p>
            <a:pPr marL="393192" lvl="1" indent="0">
              <a:buNone/>
            </a:pP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Mennyibe fog ez kerülni?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85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Átmeneti időszak:</a:t>
            </a:r>
          </a:p>
          <a:p>
            <a:pPr lvl="1"/>
            <a:r>
              <a:rPr lang="hu-HU" dirty="0" smtClean="0"/>
              <a:t>FM kezdetben megtéríti a csatlakozás költségeit (pályázati rendszer kialakítása 2018-ban a minőségrendszerekhez való csatlakozás támogatására)</a:t>
            </a:r>
          </a:p>
          <a:p>
            <a:pPr lvl="1"/>
            <a:r>
              <a:rPr lang="hu-HU" dirty="0" smtClean="0"/>
              <a:t>fokozatosan csökkenő támogatás az önfenntartó rendszer kiépüléséig</a:t>
            </a:r>
          </a:p>
          <a:p>
            <a:pPr lvl="1"/>
            <a:r>
              <a:rPr lang="hu-HU" dirty="0"/>
              <a:t>l</a:t>
            </a:r>
            <a:r>
              <a:rPr lang="hu-HU" dirty="0" smtClean="0"/>
              <a:t>ehetőség a reális működési költségek és díjak beállítására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Mennyibe fog ez kerülni?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68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auditok: 2017. december</a:t>
            </a:r>
          </a:p>
          <a:p>
            <a:r>
              <a:rPr lang="hu-HU" dirty="0" smtClean="0"/>
              <a:t>Miniszteri sajtótájékoztatók, első védjegyek </a:t>
            </a:r>
            <a:r>
              <a:rPr lang="hu-HU" dirty="0"/>
              <a:t>átadása: 2017. </a:t>
            </a:r>
            <a:r>
              <a:rPr lang="hu-HU" dirty="0" smtClean="0"/>
              <a:t>december</a:t>
            </a:r>
          </a:p>
          <a:p>
            <a:r>
              <a:rPr lang="hu-HU" dirty="0" smtClean="0"/>
              <a:t>Támogatási rendszer elindítása: 2018. eleje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Hogyan tovább?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91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829761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7" name="Kép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4" r="3296" b="3204"/>
          <a:stretch/>
        </p:blipFill>
        <p:spPr bwMode="auto">
          <a:xfrm>
            <a:off x="395536" y="332656"/>
            <a:ext cx="1584176" cy="12239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432"/>
            <a:ext cx="2023009" cy="13681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2465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kell?</a:t>
            </a:r>
          </a:p>
          <a:p>
            <a:r>
              <a:rPr lang="hu-HU" dirty="0" smtClean="0"/>
              <a:t>Előkészítése</a:t>
            </a:r>
          </a:p>
          <a:p>
            <a:r>
              <a:rPr lang="hu-HU" dirty="0" smtClean="0"/>
              <a:t>Felépítése, működése és követelményrendszere</a:t>
            </a:r>
          </a:p>
          <a:p>
            <a:r>
              <a:rPr lang="hu-HU" dirty="0" smtClean="0"/>
              <a:t>Költségek</a:t>
            </a:r>
          </a:p>
          <a:p>
            <a:r>
              <a:rPr lang="hu-HU" dirty="0" smtClean="0"/>
              <a:t>Hogyan tovább?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4" r="3296" b="3204"/>
          <a:stretch/>
        </p:blipFill>
        <p:spPr bwMode="auto">
          <a:xfrm>
            <a:off x="6516216" y="4725144"/>
            <a:ext cx="2428892" cy="19288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49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„A hal szálkás” </a:t>
            </a:r>
            <a:r>
              <a:rPr lang="hu-HU" dirty="0" smtClean="0"/>
              <a:t>– marketing, népszerűsítő rendezvények, konyhatechnikai fogások</a:t>
            </a:r>
          </a:p>
          <a:p>
            <a:endParaRPr lang="hu-HU" dirty="0" smtClean="0"/>
          </a:p>
          <a:p>
            <a:r>
              <a:rPr lang="hu-HU" b="1" dirty="0" smtClean="0"/>
              <a:t>„A hal drága” </a:t>
            </a:r>
            <a:r>
              <a:rPr lang="hu-HU" dirty="0" smtClean="0"/>
              <a:t>– </a:t>
            </a:r>
            <a:r>
              <a:rPr lang="hu-HU" dirty="0" err="1" smtClean="0"/>
              <a:t>ÁFA-csökkentés</a:t>
            </a:r>
            <a:r>
              <a:rPr lang="hu-HU" dirty="0" smtClean="0"/>
              <a:t> 2018.01.01-től</a:t>
            </a:r>
          </a:p>
          <a:p>
            <a:endParaRPr lang="hu-HU" dirty="0" smtClean="0"/>
          </a:p>
          <a:p>
            <a:r>
              <a:rPr lang="hu-HU" b="1" dirty="0" smtClean="0"/>
              <a:t>„A hal büdös, </a:t>
            </a:r>
            <a:r>
              <a:rPr lang="hu-HU" b="1" dirty="0" err="1" smtClean="0"/>
              <a:t>iszapízű</a:t>
            </a:r>
            <a:r>
              <a:rPr lang="hu-HU" b="1" dirty="0" smtClean="0"/>
              <a:t>, nem finom”</a:t>
            </a:r>
            <a:r>
              <a:rPr lang="hu-HU" dirty="0" smtClean="0"/>
              <a:t> – fogyasztói bizalom növelése, minőségi haltermékek kiemelése (földrajzi árujelzők, </a:t>
            </a:r>
            <a:r>
              <a:rPr lang="hu-HU" b="1" dirty="0" smtClean="0"/>
              <a:t>Minőségi Magyar Hal tanúsító védjegy</a:t>
            </a:r>
            <a:r>
              <a:rPr lang="hu-HU" dirty="0" smtClean="0"/>
              <a:t>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kell – fogyasztói oldalról?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42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b="1" dirty="0" smtClean="0"/>
          </a:p>
          <a:p>
            <a:r>
              <a:rPr lang="hu-HU" b="1" dirty="0" smtClean="0"/>
              <a:t>Ízletes</a:t>
            </a:r>
          </a:p>
          <a:p>
            <a:endParaRPr lang="hu-HU" b="1" dirty="0"/>
          </a:p>
          <a:p>
            <a:r>
              <a:rPr lang="hu-HU" b="1" dirty="0" smtClean="0"/>
              <a:t>Hazai</a:t>
            </a:r>
          </a:p>
          <a:p>
            <a:endParaRPr lang="hu-HU" b="1" dirty="0"/>
          </a:p>
          <a:p>
            <a:r>
              <a:rPr lang="hu-HU" b="1" dirty="0" smtClean="0"/>
              <a:t>Ellenőrzött</a:t>
            </a:r>
          </a:p>
          <a:p>
            <a:endParaRPr lang="hu-HU" b="1" dirty="0"/>
          </a:p>
          <a:p>
            <a:r>
              <a:rPr lang="hu-HU" b="1" dirty="0" smtClean="0"/>
              <a:t>Egészséges</a:t>
            </a: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 üzenetek</a:t>
            </a:r>
            <a:endParaRPr lang="hu-HU" dirty="0"/>
          </a:p>
        </p:txBody>
      </p:sp>
      <p:pic>
        <p:nvPicPr>
          <p:cNvPr id="5" name="Kép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4" r="3296" b="3204"/>
          <a:stretch/>
        </p:blipFill>
        <p:spPr bwMode="auto">
          <a:xfrm>
            <a:off x="6516216" y="4725144"/>
            <a:ext cx="2428892" cy="19288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4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kell – termelői oldalról?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55" y="2699560"/>
            <a:ext cx="11620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Friend Of the Sea - Sustainable Seafo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1" y="1528417"/>
            <a:ext cx="50387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Képtalálat a következőre: „best aquaculture practices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15" y="2686806"/>
            <a:ext cx="1833680" cy="183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7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4" r="3296" b="3204"/>
          <a:stretch/>
        </p:blipFill>
        <p:spPr bwMode="auto">
          <a:xfrm>
            <a:off x="6372200" y="4593825"/>
            <a:ext cx="2428892" cy="19288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81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 smtClean="0"/>
              <a:t>Előkészítés története:</a:t>
            </a:r>
          </a:p>
          <a:p>
            <a:pPr lvl="1"/>
            <a:r>
              <a:rPr lang="hu-HU" b="1" dirty="0" smtClean="0"/>
              <a:t>2014</a:t>
            </a:r>
            <a:r>
              <a:rPr lang="hu-HU" dirty="0" smtClean="0"/>
              <a:t> – előkészítés megkezdése, koncepció kidolgozása</a:t>
            </a:r>
          </a:p>
          <a:p>
            <a:pPr lvl="1"/>
            <a:r>
              <a:rPr lang="hu-HU" b="1" dirty="0" smtClean="0"/>
              <a:t>2015</a:t>
            </a:r>
            <a:r>
              <a:rPr lang="hu-HU" dirty="0" smtClean="0"/>
              <a:t> – szakmai szervezetek tájékoztatása, miniszteri jóváhagyás, a védjegylogó első terveinek elkészülése</a:t>
            </a:r>
          </a:p>
          <a:p>
            <a:pPr lvl="1"/>
            <a:r>
              <a:rPr lang="hu-HU" b="1" dirty="0" smtClean="0"/>
              <a:t>2016</a:t>
            </a:r>
            <a:r>
              <a:rPr lang="hu-HU" dirty="0" smtClean="0"/>
              <a:t> – végleges logótervek és Arculati kézikönyv jóváhagyása, védjegy-bejelentési kérelem benyújtása az </a:t>
            </a:r>
            <a:r>
              <a:rPr lang="hu-HU" dirty="0" err="1" smtClean="0"/>
              <a:t>SZTNH-hoz</a:t>
            </a:r>
            <a:endParaRPr lang="hu-HU" dirty="0" smtClean="0"/>
          </a:p>
          <a:p>
            <a:pPr lvl="1"/>
            <a:r>
              <a:rPr lang="hu-HU" b="1" dirty="0" smtClean="0"/>
              <a:t>2017</a:t>
            </a:r>
            <a:r>
              <a:rPr lang="hu-HU" dirty="0" smtClean="0"/>
              <a:t> – a védjegy lajstromba vétele, MMH munkacsoport létrehozása, védjegyszabályzat, tanúsítási és minősítési szabályzat kidolgozása, megállapodás a </a:t>
            </a:r>
            <a:r>
              <a:rPr lang="hu-HU" dirty="0" err="1" smtClean="0"/>
              <a:t>MA-HAL-lal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Védjegyiroda működtetéséről, auditálás megkezdése, </a:t>
            </a:r>
            <a:r>
              <a:rPr lang="hu-HU" i="1" dirty="0" smtClean="0"/>
              <a:t>első védjegyek átadása?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MMH tanúsító védjegy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27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</a:t>
            </a:r>
            <a:r>
              <a:rPr lang="hu-HU" b="1" dirty="0"/>
              <a:t>magyar</a:t>
            </a:r>
            <a:r>
              <a:rPr lang="hu-HU" dirty="0"/>
              <a:t> termelésű </a:t>
            </a:r>
            <a:r>
              <a:rPr lang="hu-HU" b="1" dirty="0"/>
              <a:t>minőségi</a:t>
            </a:r>
            <a:r>
              <a:rPr lang="hu-HU" dirty="0"/>
              <a:t> halaknak és az ezekből készült haltermékeknek a termékkínálaton belül történő </a:t>
            </a:r>
            <a:r>
              <a:rPr lang="hu-HU" b="1" dirty="0"/>
              <a:t>megkülönböztetése</a:t>
            </a:r>
            <a:r>
              <a:rPr lang="hu-HU" dirty="0"/>
              <a:t> és kiemelése, ezáltal az irántuk való fogyasztói </a:t>
            </a:r>
            <a:r>
              <a:rPr lang="hu-HU" b="1" dirty="0"/>
              <a:t>bizalom </a:t>
            </a:r>
            <a:r>
              <a:rPr lang="hu-HU" b="1" dirty="0" smtClean="0"/>
              <a:t>növelése</a:t>
            </a:r>
            <a:r>
              <a:rPr lang="hu-HU" dirty="0" smtClean="0"/>
              <a:t>;</a:t>
            </a:r>
          </a:p>
          <a:p>
            <a:r>
              <a:rPr lang="hu-HU" dirty="0" smtClean="0"/>
              <a:t>az </a:t>
            </a:r>
            <a:r>
              <a:rPr lang="hu-HU" dirty="0"/>
              <a:t>élelmiszer-minőség, az élelmiszer-biztonság, az élelmiszer-higiénia, a nyomon követhetőség valamint az európai uniós és a hazai </a:t>
            </a:r>
            <a:r>
              <a:rPr lang="hu-HU" b="1" dirty="0"/>
              <a:t>jogszabályok garantált betartásának </a:t>
            </a:r>
            <a:r>
              <a:rPr lang="hu-HU" dirty="0"/>
              <a:t>jelzése a fogyasztó </a:t>
            </a:r>
            <a:r>
              <a:rPr lang="hu-HU" dirty="0" smtClean="0"/>
              <a:t>számára;</a:t>
            </a:r>
          </a:p>
          <a:p>
            <a:r>
              <a:rPr lang="hu-HU" dirty="0" smtClean="0"/>
              <a:t>a </a:t>
            </a:r>
            <a:r>
              <a:rPr lang="hu-HU" dirty="0"/>
              <a:t>hazai fogyasztók halfogyasztási kedvének erősítése, ezáltal a </a:t>
            </a:r>
            <a:r>
              <a:rPr lang="hu-HU" b="1" dirty="0"/>
              <a:t>termékkereslet fokozása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hozzájárulás </a:t>
            </a:r>
            <a:r>
              <a:rPr lang="hu-HU" dirty="0"/>
              <a:t>az </a:t>
            </a:r>
            <a:r>
              <a:rPr lang="hu-HU" b="1" dirty="0"/>
              <a:t>egészséges táplálkozáshoz</a:t>
            </a:r>
            <a:r>
              <a:rPr lang="hu-HU" dirty="0"/>
              <a:t>, és a magyar lakosság egészségi állapotának általános </a:t>
            </a:r>
            <a:r>
              <a:rPr lang="hu-HU" dirty="0" smtClean="0"/>
              <a:t>javításához;</a:t>
            </a:r>
          </a:p>
          <a:p>
            <a:r>
              <a:rPr lang="hu-HU" dirty="0" smtClean="0"/>
              <a:t>a </a:t>
            </a:r>
            <a:r>
              <a:rPr lang="hu-HU" dirty="0"/>
              <a:t>termelők ösztönzése a </a:t>
            </a:r>
            <a:r>
              <a:rPr lang="hu-HU" b="1" dirty="0"/>
              <a:t>minőségfejlesztésre</a:t>
            </a:r>
            <a:r>
              <a:rPr lang="hu-HU" dirty="0"/>
              <a:t>, ezáltal közvetlen és közvetett módon a gazdaság </a:t>
            </a:r>
            <a:r>
              <a:rPr lang="hu-HU" dirty="0" smtClean="0"/>
              <a:t>fejlesztése;</a:t>
            </a:r>
          </a:p>
          <a:p>
            <a:r>
              <a:rPr lang="hu-HU" dirty="0" smtClean="0"/>
              <a:t>a </a:t>
            </a:r>
            <a:r>
              <a:rPr lang="hu-HU" dirty="0"/>
              <a:t>fogyasztók hiteles, megbízható információkkal történő tájékoztatásán keresztül a </a:t>
            </a:r>
            <a:r>
              <a:rPr lang="hu-HU" b="1" dirty="0"/>
              <a:t>fogyasztói döntések pozitív </a:t>
            </a:r>
            <a:r>
              <a:rPr lang="hu-HU" b="1" dirty="0" smtClean="0"/>
              <a:t>befolyásolása</a:t>
            </a:r>
            <a:endParaRPr lang="hu-HU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MMH tanúsító védjegy céljai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95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Jogosult: </a:t>
            </a:r>
            <a:r>
              <a:rPr lang="hu-HU" dirty="0" smtClean="0"/>
              <a:t>Földművelésügyi Minisztérium (FM)</a:t>
            </a:r>
          </a:p>
          <a:p>
            <a:r>
              <a:rPr lang="hu-HU" b="1" dirty="0" smtClean="0"/>
              <a:t>Védjegyiroda: </a:t>
            </a:r>
            <a:r>
              <a:rPr lang="hu-HU" dirty="0"/>
              <a:t>Magyar </a:t>
            </a:r>
            <a:r>
              <a:rPr lang="hu-HU" dirty="0" err="1"/>
              <a:t>Akvakultúra</a:t>
            </a:r>
            <a:r>
              <a:rPr lang="hu-HU" dirty="0"/>
              <a:t> és Halászati Szakmaközi </a:t>
            </a:r>
            <a:r>
              <a:rPr lang="hu-HU" dirty="0" smtClean="0"/>
              <a:t>Szervezet (MA-HAL) üzemelteti</a:t>
            </a:r>
          </a:p>
          <a:p>
            <a:r>
              <a:rPr lang="hu-HU" b="1" dirty="0" smtClean="0"/>
              <a:t>Védjegybizottság</a:t>
            </a:r>
            <a:r>
              <a:rPr lang="hu-HU" b="1" dirty="0"/>
              <a:t>: </a:t>
            </a:r>
            <a:r>
              <a:rPr lang="hu-HU" dirty="0" smtClean="0"/>
              <a:t>8 tagú – FM </a:t>
            </a:r>
            <a:r>
              <a:rPr lang="hu-HU" dirty="0"/>
              <a:t>Horgászati és Halgazdálkodási </a:t>
            </a:r>
            <a:r>
              <a:rPr lang="hu-HU" dirty="0" smtClean="0"/>
              <a:t>Főosztály, </a:t>
            </a:r>
            <a:r>
              <a:rPr lang="hu-HU" dirty="0"/>
              <a:t>Eredetvédelmi Főosztály, </a:t>
            </a:r>
            <a:r>
              <a:rPr lang="hu-HU" dirty="0" smtClean="0"/>
              <a:t>Élelmiszerlánc-felügyeleti </a:t>
            </a:r>
            <a:r>
              <a:rPr lang="hu-HU" dirty="0"/>
              <a:t>Főosztály, </a:t>
            </a:r>
            <a:r>
              <a:rPr lang="hu-HU" dirty="0" smtClean="0"/>
              <a:t>Élelmiszer-feldolgozási </a:t>
            </a:r>
            <a:r>
              <a:rPr lang="hu-HU" dirty="0"/>
              <a:t>Főosztály, </a:t>
            </a:r>
            <a:r>
              <a:rPr lang="hu-HU" dirty="0" smtClean="0"/>
              <a:t>MA-HAL </a:t>
            </a:r>
            <a:r>
              <a:rPr lang="hu-HU" dirty="0"/>
              <a:t>négy képviselője </a:t>
            </a:r>
            <a:r>
              <a:rPr lang="hu-HU" dirty="0" smtClean="0"/>
              <a:t>(pontytenyésztők, intenzív </a:t>
            </a:r>
            <a:r>
              <a:rPr lang="hu-HU" dirty="0"/>
              <a:t>haltermelők, </a:t>
            </a:r>
            <a:r>
              <a:rPr lang="hu-HU" dirty="0" smtClean="0"/>
              <a:t>feldolgozók </a:t>
            </a:r>
            <a:r>
              <a:rPr lang="hu-HU" dirty="0"/>
              <a:t>és </a:t>
            </a:r>
            <a:r>
              <a:rPr lang="hu-HU" dirty="0" smtClean="0"/>
              <a:t>kereskedők </a:t>
            </a:r>
            <a:r>
              <a:rPr lang="hu-HU" dirty="0"/>
              <a:t>képviseletében)</a:t>
            </a: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MMH tanúsító védjegy szervezete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1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Használók: </a:t>
            </a:r>
            <a:r>
              <a:rPr lang="hu-HU" dirty="0" smtClean="0"/>
              <a:t>(egymásra épülve)</a:t>
            </a:r>
          </a:p>
          <a:p>
            <a:pPr lvl="1"/>
            <a:r>
              <a:rPr lang="hu-HU" dirty="0" smtClean="0"/>
              <a:t>haltermelők </a:t>
            </a:r>
            <a:r>
              <a:rPr lang="hu-HU" i="1" dirty="0" smtClean="0"/>
              <a:t>(</a:t>
            </a:r>
            <a:r>
              <a:rPr lang="hu-HU" i="1" dirty="0" err="1" smtClean="0"/>
              <a:t>halastavi</a:t>
            </a:r>
            <a:r>
              <a:rPr lang="hu-HU" i="1" dirty="0" smtClean="0"/>
              <a:t> és intenzív)</a:t>
            </a:r>
            <a:r>
              <a:rPr lang="hu-HU" dirty="0" smtClean="0"/>
              <a:t>;</a:t>
            </a:r>
          </a:p>
          <a:p>
            <a:pPr lvl="1"/>
            <a:r>
              <a:rPr lang="hu-HU" dirty="0" smtClean="0"/>
              <a:t>halfeldolgozók </a:t>
            </a:r>
            <a:r>
              <a:rPr lang="hu-HU" i="1" dirty="0" smtClean="0"/>
              <a:t>(egyelőre csak nem feldolgozott termékekkel)</a:t>
            </a:r>
            <a:r>
              <a:rPr lang="hu-HU" dirty="0" smtClean="0"/>
              <a:t>;</a:t>
            </a:r>
          </a:p>
          <a:p>
            <a:pPr lvl="1"/>
            <a:r>
              <a:rPr lang="hu-HU" dirty="0" smtClean="0"/>
              <a:t>kereskedők;</a:t>
            </a:r>
          </a:p>
          <a:p>
            <a:pPr lvl="1"/>
            <a:r>
              <a:rPr lang="hu-HU" dirty="0" smtClean="0"/>
              <a:t>vendéglátók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MMH tanúsító védjegy szervezete </a:t>
            </a:r>
            <a:endParaRPr lang="hu-HU" dirty="0"/>
          </a:p>
        </p:txBody>
      </p:sp>
      <p:pic>
        <p:nvPicPr>
          <p:cNvPr id="4098" name="Picture 2" descr="Képtalálat a következőre: „haltermelők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40" y="3921320"/>
            <a:ext cx="3148580" cy="185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éptalálat a következőre: „halfeldolgozók”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21320"/>
            <a:ext cx="2487876" cy="185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Képtalálat a következőre: „halétterem”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41404"/>
            <a:ext cx="3347864" cy="185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Képtalálat a következőre: „halbolt”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21320"/>
            <a:ext cx="2257583" cy="187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9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625</TotalTime>
  <Words>909</Words>
  <Application>Microsoft Office PowerPoint</Application>
  <PresentationFormat>Diavetítés a képernyőre (4:3 oldalarány)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Sétatér</vt:lpstr>
      <vt:lpstr>A Minőségi Magyar Hal tanúsító védjegy</vt:lpstr>
      <vt:lpstr>Tartalom</vt:lpstr>
      <vt:lpstr>Miért kell – fogyasztói oldalról?</vt:lpstr>
      <vt:lpstr>Fő üzenetek</vt:lpstr>
      <vt:lpstr>Miért kell – termelői oldalról?</vt:lpstr>
      <vt:lpstr>MMH tanúsító védjegy </vt:lpstr>
      <vt:lpstr>MMH tanúsító védjegy céljai </vt:lpstr>
      <vt:lpstr>MMH tanúsító védjegy szervezete </vt:lpstr>
      <vt:lpstr>MMH tanúsító védjegy szervezete </vt:lpstr>
      <vt:lpstr>Tanúsítás folyamata </vt:lpstr>
      <vt:lpstr>Követelmények - termelők </vt:lpstr>
      <vt:lpstr>Követelmények – élő és hűtött egész hal </vt:lpstr>
      <vt:lpstr>Követelmények - feldolgozók </vt:lpstr>
      <vt:lpstr>Követelmények - kereskedők </vt:lpstr>
      <vt:lpstr>Követelmények - vendéglátók </vt:lpstr>
      <vt:lpstr>Mennyibe fog ez kerülni?</vt:lpstr>
      <vt:lpstr>Mennyibe fog ez kerülni?</vt:lpstr>
      <vt:lpstr>Hogyan tovább?</vt:lpstr>
      <vt:lpstr>Köszönöm a figyelmet!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Minőségi Magyar Hal tanúsító védjegy</dc:title>
  <dc:creator>Lengyel Péter</dc:creator>
  <cp:lastModifiedBy>Lengyel Péter</cp:lastModifiedBy>
  <cp:revision>39</cp:revision>
  <dcterms:created xsi:type="dcterms:W3CDTF">2017-11-02T12:08:39Z</dcterms:created>
  <dcterms:modified xsi:type="dcterms:W3CDTF">2017-12-01T09:10:41Z</dcterms:modified>
</cp:coreProperties>
</file>